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4" r:id="rId4"/>
    <p:sldId id="305" r:id="rId5"/>
    <p:sldId id="293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ckendbattles.com/backend/Google_Analytic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ckendbattles.com/backend/Google_Analytic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ckendbattles.com/backend/Google_Analyti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IV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chemeClr val="tx2"/>
                </a:solidFill>
              </a:rPr>
              <a:t>Google </a:t>
            </a:r>
            <a:r>
              <a:rPr lang="en-US" b="1" dirty="0" smtClean="0">
                <a:solidFill>
                  <a:schemeClr val="tx2"/>
                </a:solidFill>
              </a:rPr>
              <a:t>analytics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r>
              <a:rPr lang="en-US" sz="3600" dirty="0"/>
              <a:t>Among the visitors that can be </a:t>
            </a:r>
            <a:r>
              <a:rPr lang="en-US" sz="3600" dirty="0">
                <a:solidFill>
                  <a:srgbClr val="FF0000"/>
                </a:solidFill>
              </a:rPr>
              <a:t>tracked</a:t>
            </a:r>
            <a:r>
              <a:rPr lang="en-US" sz="3600" dirty="0"/>
              <a:t> are those that land from </a:t>
            </a:r>
            <a:r>
              <a:rPr lang="en-US" sz="3600" dirty="0">
                <a:solidFill>
                  <a:srgbClr val="FF0000"/>
                </a:solidFill>
              </a:rPr>
              <a:t>search engines</a:t>
            </a:r>
            <a:r>
              <a:rPr lang="en-US" sz="3600" dirty="0"/>
              <a:t>; </a:t>
            </a:r>
            <a:r>
              <a:rPr lang="en-US" sz="3600" dirty="0">
                <a:solidFill>
                  <a:srgbClr val="FF0000"/>
                </a:solidFill>
              </a:rPr>
              <a:t>referral links </a:t>
            </a:r>
            <a:r>
              <a:rPr lang="en-US" sz="3600" dirty="0" smtClean="0">
                <a:solidFill>
                  <a:srgbClr val="FF0000"/>
                </a:solidFill>
              </a:rPr>
              <a:t>in e-mail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documents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Web pages</a:t>
            </a:r>
            <a:r>
              <a:rPr lang="en-US" sz="3600" dirty="0"/>
              <a:t>; </a:t>
            </a:r>
            <a:r>
              <a:rPr lang="en-US" sz="3600" dirty="0">
                <a:solidFill>
                  <a:srgbClr val="FF0000"/>
                </a:solidFill>
              </a:rPr>
              <a:t>display ads</a:t>
            </a:r>
            <a:r>
              <a:rPr lang="en-US" sz="3600" dirty="0"/>
              <a:t>; </a:t>
            </a:r>
            <a:r>
              <a:rPr lang="en-US" sz="3600" dirty="0">
                <a:solidFill>
                  <a:srgbClr val="FF0000"/>
                </a:solidFill>
              </a:rPr>
              <a:t>PPC </a:t>
            </a:r>
            <a:r>
              <a:rPr lang="en-US" sz="3600" dirty="0" smtClean="0">
                <a:solidFill>
                  <a:srgbClr val="FF0000"/>
                </a:solidFill>
              </a:rPr>
              <a:t>networks</a:t>
            </a:r>
            <a:r>
              <a:rPr lang="en-US" sz="3600" dirty="0"/>
              <a:t>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PPC </a:t>
            </a:r>
            <a:r>
              <a:rPr lang="en-US" sz="3600" dirty="0">
                <a:solidFill>
                  <a:srgbClr val="FF0000"/>
                </a:solidFill>
              </a:rPr>
              <a:t>stands for </a:t>
            </a:r>
            <a:r>
              <a:rPr lang="en-US" sz="3600" b="1" dirty="0">
                <a:solidFill>
                  <a:srgbClr val="FF0000"/>
                </a:solidFill>
              </a:rPr>
              <a:t>pay-per-click</a:t>
            </a:r>
            <a:r>
              <a:rPr lang="en-US" sz="3600" dirty="0"/>
              <a:t>, a model of internet marketing in which </a:t>
            </a:r>
            <a:r>
              <a:rPr lang="en-US" sz="3600" dirty="0">
                <a:solidFill>
                  <a:srgbClr val="FF0000"/>
                </a:solidFill>
              </a:rPr>
              <a:t>advertisers pay a fee each time </a:t>
            </a:r>
            <a:r>
              <a:rPr lang="en-US" sz="3600" dirty="0"/>
              <a:t>one of their </a:t>
            </a:r>
            <a:r>
              <a:rPr lang="en-US" sz="3600" dirty="0">
                <a:solidFill>
                  <a:srgbClr val="FF0000"/>
                </a:solidFill>
              </a:rPr>
              <a:t>ads</a:t>
            </a:r>
            <a:r>
              <a:rPr lang="en-US" sz="3600" dirty="0"/>
              <a:t> is </a:t>
            </a:r>
            <a:r>
              <a:rPr lang="en-US" sz="3600" dirty="0" smtClean="0">
                <a:solidFill>
                  <a:srgbClr val="FF0000"/>
                </a:solidFill>
              </a:rPr>
              <a:t>clicked) </a:t>
            </a:r>
            <a:r>
              <a:rPr lang="en-US" sz="3600" dirty="0" smtClean="0"/>
              <a:t>and </a:t>
            </a:r>
            <a:r>
              <a:rPr lang="en-US" sz="3600" dirty="0">
                <a:solidFill>
                  <a:srgbClr val="FF0000"/>
                </a:solidFill>
              </a:rPr>
              <a:t>some other sources.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r>
              <a:rPr lang="en-US" sz="3600" dirty="0"/>
              <a:t>GA </a:t>
            </a:r>
            <a:r>
              <a:rPr lang="en-US" sz="3600" dirty="0" smtClean="0">
                <a:solidFill>
                  <a:srgbClr val="FF0000"/>
                </a:solidFill>
              </a:rPr>
              <a:t>aggregates the </a:t>
            </a:r>
            <a:r>
              <a:rPr lang="en-US" sz="3600" dirty="0">
                <a:solidFill>
                  <a:srgbClr val="FF0000"/>
                </a:solidFill>
              </a:rPr>
              <a:t>data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presents</a:t>
            </a:r>
            <a:r>
              <a:rPr lang="en-US" sz="3600" dirty="0"/>
              <a:t> the information in a </a:t>
            </a:r>
            <a:r>
              <a:rPr lang="en-US" sz="3600" dirty="0">
                <a:solidFill>
                  <a:srgbClr val="FF0000"/>
                </a:solidFill>
              </a:rPr>
              <a:t>visual </a:t>
            </a:r>
            <a:r>
              <a:rPr lang="en-US" sz="3600" dirty="0" smtClean="0">
                <a:solidFill>
                  <a:srgbClr val="FF0000"/>
                </a:solidFill>
              </a:rPr>
              <a:t>form.</a:t>
            </a:r>
          </a:p>
          <a:p>
            <a:r>
              <a:rPr lang="en-US" dirty="0"/>
              <a:t>GA also is connected to the </a:t>
            </a:r>
            <a:r>
              <a:rPr lang="en-US" dirty="0" err="1" smtClean="0">
                <a:solidFill>
                  <a:srgbClr val="FF0000"/>
                </a:solidFill>
              </a:rPr>
              <a:t>AdWords</a:t>
            </a:r>
            <a:r>
              <a:rPr lang="en-US" dirty="0"/>
              <a:t> </a:t>
            </a:r>
            <a:r>
              <a:rPr lang="en-US" dirty="0" smtClean="0"/>
              <a:t>system </a:t>
            </a:r>
            <a:r>
              <a:rPr lang="en-US" dirty="0"/>
              <a:t>so it </a:t>
            </a:r>
            <a:r>
              <a:rPr lang="en-US" dirty="0">
                <a:solidFill>
                  <a:srgbClr val="FF0000"/>
                </a:solidFill>
              </a:rPr>
              <a:t>can track </a:t>
            </a:r>
            <a:r>
              <a:rPr lang="en-US" dirty="0"/>
              <a:t>the performance of particular </a:t>
            </a:r>
            <a:r>
              <a:rPr lang="en-US" dirty="0">
                <a:solidFill>
                  <a:srgbClr val="FF0000"/>
                </a:solidFill>
              </a:rPr>
              <a:t>ads</a:t>
            </a:r>
            <a:r>
              <a:rPr lang="en-US" dirty="0"/>
              <a:t> in </a:t>
            </a:r>
            <a:r>
              <a:rPr lang="en-US" dirty="0">
                <a:solidFill>
                  <a:srgbClr val="FF0000"/>
                </a:solidFill>
              </a:rPr>
              <a:t>different </a:t>
            </a:r>
            <a:r>
              <a:rPr lang="en-US" dirty="0" smtClean="0">
                <a:solidFill>
                  <a:srgbClr val="FF0000"/>
                </a:solidFill>
              </a:rPr>
              <a:t>contexts.</a:t>
            </a:r>
          </a:p>
          <a:p>
            <a:r>
              <a:rPr lang="en-US" dirty="0"/>
              <a:t>You </a:t>
            </a:r>
            <a:r>
              <a:rPr lang="en-US" dirty="0">
                <a:solidFill>
                  <a:srgbClr val="FF0000"/>
                </a:solidFill>
              </a:rPr>
              <a:t>can view </a:t>
            </a:r>
            <a:r>
              <a:rPr lang="en-US" dirty="0" smtClean="0">
                <a:solidFill>
                  <a:srgbClr val="FF0000"/>
                </a:solidFill>
              </a:rPr>
              <a:t>referral location </a:t>
            </a:r>
            <a:r>
              <a:rPr lang="en-US" dirty="0">
                <a:solidFill>
                  <a:srgbClr val="FF0000"/>
                </a:solidFill>
              </a:rPr>
              <a:t>statistics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time spent on a page</a:t>
            </a:r>
            <a:r>
              <a:rPr lang="en-US" dirty="0"/>
              <a:t>, and you can </a:t>
            </a:r>
            <a:r>
              <a:rPr lang="en-US" dirty="0">
                <a:solidFill>
                  <a:srgbClr val="FF0000"/>
                </a:solidFill>
              </a:rPr>
              <a:t>filter by visitor site.</a:t>
            </a:r>
          </a:p>
        </p:txBody>
      </p:sp>
    </p:spTree>
    <p:extLst>
      <p:ext uri="{BB962C8B-B14F-4D97-AF65-F5344CB8AC3E}">
        <p14:creationId xmlns:p14="http://schemas.microsoft.com/office/powerpoint/2010/main" val="19928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r>
              <a:rPr lang="en-US" sz="3600" dirty="0"/>
              <a:t>GA lets you</a:t>
            </a:r>
            <a:r>
              <a:rPr lang="en-US" sz="3600" dirty="0">
                <a:solidFill>
                  <a:srgbClr val="FF0000"/>
                </a:solidFill>
              </a:rPr>
              <a:t> save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store </a:t>
            </a:r>
            <a:r>
              <a:rPr lang="en-US" sz="3600" dirty="0">
                <a:solidFill>
                  <a:srgbClr val="FF0000"/>
                </a:solidFill>
              </a:rPr>
              <a:t>up to 50 individual site profiles</a:t>
            </a:r>
            <a:r>
              <a:rPr lang="en-US" sz="3600" dirty="0"/>
              <a:t>, provided the site has less than </a:t>
            </a:r>
            <a:r>
              <a:rPr lang="en-US" sz="3600" dirty="0">
                <a:solidFill>
                  <a:srgbClr val="FF0000"/>
                </a:solidFill>
              </a:rPr>
              <a:t>5 million </a:t>
            </a:r>
            <a:r>
              <a:rPr lang="en-US" sz="3600" dirty="0" err="1">
                <a:solidFill>
                  <a:srgbClr val="FF0000"/>
                </a:solidFill>
              </a:rPr>
              <a:t>pageviews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per month</a:t>
            </a:r>
            <a:r>
              <a:rPr lang="en-US" sz="3600" dirty="0"/>
              <a:t>. </a:t>
            </a:r>
            <a:endParaRPr lang="en-US" sz="3600" dirty="0" smtClean="0"/>
          </a:p>
          <a:p>
            <a:pPr algn="just"/>
            <a:r>
              <a:rPr lang="en-US" dirty="0">
                <a:solidFill>
                  <a:srgbClr val="FF0000"/>
                </a:solidFill>
              </a:rPr>
              <a:t>GA cookies </a:t>
            </a:r>
            <a:r>
              <a:rPr lang="en-US" dirty="0"/>
              <a:t>are blocked by a </a:t>
            </a:r>
            <a:r>
              <a:rPr lang="en-US" dirty="0">
                <a:solidFill>
                  <a:srgbClr val="FF0000"/>
                </a:solidFill>
              </a:rPr>
              <a:t>number of technologies,</a:t>
            </a:r>
            <a:r>
              <a:rPr lang="en-US" dirty="0"/>
              <a:t> such as </a:t>
            </a:r>
            <a:r>
              <a:rPr lang="en-US" dirty="0">
                <a:solidFill>
                  <a:srgbClr val="FF0000"/>
                </a:solidFill>
              </a:rPr>
              <a:t>Firefox </a:t>
            </a:r>
            <a:r>
              <a:rPr lang="en-US" dirty="0" err="1">
                <a:solidFill>
                  <a:srgbClr val="FF0000"/>
                </a:solidFill>
              </a:rPr>
              <a:t>Adblock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FF0000"/>
                </a:solidFill>
              </a:rPr>
              <a:t>NoScript</a:t>
            </a:r>
            <a:r>
              <a:rPr lang="en-US" dirty="0"/>
              <a:t> or </a:t>
            </a:r>
            <a:r>
              <a:rPr lang="en-US" dirty="0" smtClean="0"/>
              <a:t>by turning </a:t>
            </a:r>
            <a:r>
              <a:rPr lang="en-US" dirty="0"/>
              <a:t>off </a:t>
            </a:r>
            <a:r>
              <a:rPr lang="en-US" dirty="0">
                <a:solidFill>
                  <a:srgbClr val="FF0000"/>
                </a:solidFill>
              </a:rPr>
              <a:t>JavaScript execution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other browsers</a:t>
            </a:r>
            <a:r>
              <a:rPr lang="en-US" dirty="0"/>
              <a:t>. You also can </a:t>
            </a:r>
            <a:r>
              <a:rPr lang="en-US" dirty="0">
                <a:solidFill>
                  <a:srgbClr val="FF0000"/>
                </a:solidFill>
              </a:rPr>
              <a:t>delete GA cookies manually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block</a:t>
            </a:r>
            <a:r>
              <a:rPr lang="en-US" dirty="0" smtClean="0"/>
              <a:t> </a:t>
            </a:r>
            <a:r>
              <a:rPr lang="en-US" dirty="0"/>
              <a:t>them, which also </a:t>
            </a:r>
            <a:r>
              <a:rPr lang="en-US" dirty="0">
                <a:solidFill>
                  <a:srgbClr val="FF0000"/>
                </a:solidFill>
              </a:rPr>
              <a:t>defeats </a:t>
            </a:r>
            <a:r>
              <a:rPr lang="en-US" dirty="0"/>
              <a:t>the system.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6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pPr algn="just"/>
            <a:r>
              <a:rPr lang="en-US" sz="3600" dirty="0"/>
              <a:t>Google </a:t>
            </a:r>
            <a:r>
              <a:rPr lang="en-US" sz="3600" dirty="0" smtClean="0"/>
              <a:t>Analytics </a:t>
            </a:r>
            <a:r>
              <a:rPr lang="en-US" sz="3800" dirty="0" smtClean="0">
                <a:solidFill>
                  <a:srgbClr val="FF0000"/>
                </a:solidFill>
              </a:rPr>
              <a:t>(GA</a:t>
            </a:r>
            <a:r>
              <a:rPr lang="en-US" sz="3800" dirty="0">
                <a:solidFill>
                  <a:srgbClr val="FF0000"/>
                </a:solidFill>
              </a:rPr>
              <a:t>; http://google.com/analytics) </a:t>
            </a:r>
            <a:r>
              <a:rPr lang="en-US" sz="3800" dirty="0"/>
              <a:t>is a </a:t>
            </a:r>
            <a:r>
              <a:rPr lang="en-US" sz="3800" dirty="0">
                <a:solidFill>
                  <a:srgbClr val="FF0000"/>
                </a:solidFill>
              </a:rPr>
              <a:t>statistical tool </a:t>
            </a:r>
            <a:r>
              <a:rPr lang="en-US" sz="3800" dirty="0"/>
              <a:t>that </a:t>
            </a:r>
            <a:r>
              <a:rPr lang="en-US" sz="3800" dirty="0">
                <a:solidFill>
                  <a:srgbClr val="FF0000"/>
                </a:solidFill>
              </a:rPr>
              <a:t>measures </a:t>
            </a:r>
            <a:r>
              <a:rPr lang="en-US" sz="3800" dirty="0" smtClean="0">
                <a:solidFill>
                  <a:srgbClr val="FF0000"/>
                </a:solidFill>
              </a:rPr>
              <a:t>the  number </a:t>
            </a:r>
            <a:r>
              <a:rPr lang="en-US" sz="3800" dirty="0"/>
              <a:t>and </a:t>
            </a:r>
            <a:r>
              <a:rPr lang="en-US" sz="3800" dirty="0">
                <a:solidFill>
                  <a:srgbClr val="FF0000"/>
                </a:solidFill>
              </a:rPr>
              <a:t>types of visitors</a:t>
            </a:r>
            <a:r>
              <a:rPr lang="en-US" sz="3800" dirty="0"/>
              <a:t> to a Web site and how the </a:t>
            </a:r>
            <a:r>
              <a:rPr lang="en-US" sz="3800" dirty="0">
                <a:solidFill>
                  <a:srgbClr val="FF0000"/>
                </a:solidFill>
              </a:rPr>
              <a:t>Web site </a:t>
            </a:r>
            <a:r>
              <a:rPr lang="en-US" sz="3800" dirty="0"/>
              <a:t>is used</a:t>
            </a:r>
            <a:r>
              <a:rPr lang="en-US" sz="3800" dirty="0" smtClean="0"/>
              <a:t>. </a:t>
            </a:r>
            <a:r>
              <a:rPr lang="en-US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en-US" sz="3800" dirty="0">
                <a:solidFill>
                  <a:srgbClr val="FF0000"/>
                </a:solidFill>
              </a:rPr>
              <a:t>validate Web </a:t>
            </a:r>
            <a:r>
              <a:rPr lang="en-US" sz="3800" dirty="0" smtClean="0">
                <a:solidFill>
                  <a:srgbClr val="FF0000"/>
                </a:solidFill>
              </a:rPr>
              <a:t>sites </a:t>
            </a:r>
            <a:r>
              <a:rPr lang="en-US" sz="3600" dirty="0" smtClean="0">
                <a:solidFill>
                  <a:srgbClr val="FF0000"/>
                </a:solidFill>
              </a:rPr>
              <a:t>used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3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3800" dirty="0"/>
              <a:t>It is offered as a </a:t>
            </a:r>
            <a:r>
              <a:rPr lang="en-US" sz="3800" dirty="0">
                <a:solidFill>
                  <a:srgbClr val="FF0000"/>
                </a:solidFill>
              </a:rPr>
              <a:t>free </a:t>
            </a:r>
            <a:r>
              <a:rPr lang="en-US" sz="3800" dirty="0" smtClean="0">
                <a:solidFill>
                  <a:srgbClr val="FF0000"/>
                </a:solidFill>
              </a:rPr>
              <a:t>service</a:t>
            </a:r>
            <a:r>
              <a:rPr lang="en-US" sz="3800" dirty="0" smtClean="0"/>
              <a:t> and has been </a:t>
            </a:r>
            <a:r>
              <a:rPr lang="en-US" sz="3800" dirty="0" smtClean="0">
                <a:solidFill>
                  <a:srgbClr val="FF0000"/>
                </a:solidFill>
              </a:rPr>
              <a:t>adopted by many Web sites.</a:t>
            </a:r>
          </a:p>
          <a:p>
            <a:pPr algn="just"/>
            <a:endParaRPr lang="en-US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GA </a:t>
            </a:r>
            <a:r>
              <a:rPr lang="en-US" dirty="0"/>
              <a:t>is built on the </a:t>
            </a:r>
            <a:r>
              <a:rPr lang="en-US" dirty="0" smtClean="0">
                <a:solidFill>
                  <a:srgbClr val="FF0000"/>
                </a:solidFill>
              </a:rPr>
              <a:t>5 </a:t>
            </a:r>
            <a:r>
              <a:rPr lang="en-US" dirty="0">
                <a:solidFill>
                  <a:srgbClr val="FF0000"/>
                </a:solidFill>
              </a:rPr>
              <a:t>analytical package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Google </a:t>
            </a:r>
            <a:r>
              <a:rPr lang="en-US" dirty="0">
                <a:solidFill>
                  <a:srgbClr val="FF0000"/>
                </a:solidFill>
              </a:rPr>
              <a:t>acquired in 2006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pPr marL="0" indent="0" algn="just">
              <a:buNone/>
            </a:pPr>
            <a:r>
              <a:rPr lang="en-US" sz="3600" dirty="0"/>
              <a:t>According to Builtwith.com </a:t>
            </a:r>
            <a:r>
              <a:rPr lang="en-US" sz="3600" dirty="0">
                <a:solidFill>
                  <a:srgbClr val="FF0000"/>
                </a:solidFill>
              </a:rPr>
              <a:t>(http://trends.builtwith.com/analytics/Google-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rgbClr val="FF0000"/>
                </a:solidFill>
              </a:rPr>
              <a:t>Analytics), </a:t>
            </a:r>
            <a:r>
              <a:rPr lang="en-US" sz="3600" dirty="0"/>
              <a:t>Google Analytics was in use on </a:t>
            </a:r>
            <a:r>
              <a:rPr lang="en-US" sz="3600" dirty="0">
                <a:solidFill>
                  <a:srgbClr val="FF0000"/>
                </a:solidFill>
              </a:rPr>
              <a:t>54 percent</a:t>
            </a:r>
            <a:r>
              <a:rPr lang="en-US" sz="3600" dirty="0"/>
              <a:t> of the </a:t>
            </a:r>
            <a:r>
              <a:rPr lang="en-US" sz="3600" dirty="0">
                <a:solidFill>
                  <a:srgbClr val="FF0000"/>
                </a:solidFill>
              </a:rPr>
              <a:t>top 10,000 and 100,000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35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rgbClr val="FF0000"/>
                </a:solidFill>
              </a:rPr>
              <a:t>percent </a:t>
            </a:r>
            <a:r>
              <a:rPr lang="en-US" sz="3600" dirty="0"/>
              <a:t>of the top one </a:t>
            </a:r>
            <a:r>
              <a:rPr lang="en-US" sz="3600" dirty="0">
                <a:solidFill>
                  <a:srgbClr val="FF0000"/>
                </a:solidFill>
              </a:rPr>
              <a:t>million of the world’s Web sites.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Builtwith.com speculates</a:t>
            </a:r>
            <a:r>
              <a:rPr lang="en-US" sz="3600" dirty="0"/>
              <a:t> that </a:t>
            </a:r>
            <a:r>
              <a:rPr lang="en-US" sz="3600" dirty="0">
                <a:solidFill>
                  <a:srgbClr val="FF0000"/>
                </a:solidFill>
              </a:rPr>
              <a:t>Google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 Analytics </a:t>
            </a:r>
            <a:r>
              <a:rPr lang="en-US" sz="3600" dirty="0">
                <a:solidFill>
                  <a:srgbClr val="FF0000"/>
                </a:solidFill>
              </a:rPr>
              <a:t>JavaScript tag </a:t>
            </a:r>
            <a:r>
              <a:rPr lang="en-US" sz="3600" dirty="0"/>
              <a:t>is the most widely used </a:t>
            </a:r>
            <a:r>
              <a:rPr lang="en-US" sz="3600" dirty="0">
                <a:solidFill>
                  <a:srgbClr val="FF0000"/>
                </a:solidFill>
              </a:rPr>
              <a:t>URL in the world </a:t>
            </a:r>
            <a:r>
              <a:rPr lang="en-US" sz="3600" dirty="0" smtClean="0">
                <a:solidFill>
                  <a:srgbClr val="FF0000"/>
                </a:solidFill>
              </a:rPr>
              <a:t>today.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r>
              <a:rPr lang="en-US" sz="3600" dirty="0"/>
              <a:t>The </a:t>
            </a:r>
            <a:r>
              <a:rPr lang="en-US" sz="3600" dirty="0" smtClean="0"/>
              <a:t>service </a:t>
            </a:r>
            <a:r>
              <a:rPr lang="en-US" sz="3600" dirty="0" smtClean="0">
                <a:solidFill>
                  <a:srgbClr val="FF0000"/>
                </a:solidFill>
              </a:rPr>
              <a:t>BackendBattles.com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www.backendbattles.com/backend/Google_Analytics</a:t>
            </a:r>
            <a:r>
              <a:rPr lang="en-US" sz="3600" dirty="0" smtClean="0"/>
              <a:t>) sets </a:t>
            </a:r>
            <a:r>
              <a:rPr lang="en-US" sz="3600" dirty="0"/>
              <a:t>GA’s </a:t>
            </a:r>
            <a:r>
              <a:rPr lang="en-US" sz="3600" dirty="0">
                <a:solidFill>
                  <a:srgbClr val="FF0000"/>
                </a:solidFill>
              </a:rPr>
              <a:t>market share at 57 percent for the top 10,000 sites.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2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9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r>
              <a:rPr lang="en-US" sz="3600" dirty="0"/>
              <a:t>The </a:t>
            </a:r>
            <a:r>
              <a:rPr lang="en-US" sz="3600" dirty="0" smtClean="0"/>
              <a:t>service </a:t>
            </a:r>
            <a:r>
              <a:rPr lang="en-US" sz="3600" dirty="0" smtClean="0">
                <a:solidFill>
                  <a:srgbClr val="FF0000"/>
                </a:solidFill>
              </a:rPr>
              <a:t>BackendBattles.com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www.backendbattles.com/backend/Google_Analytics</a:t>
            </a:r>
            <a:r>
              <a:rPr lang="en-US" sz="3600" dirty="0" smtClean="0"/>
              <a:t>) sets </a:t>
            </a:r>
            <a:r>
              <a:rPr lang="en-US" sz="3600" dirty="0"/>
              <a:t>GA’s </a:t>
            </a:r>
            <a:r>
              <a:rPr lang="en-US" sz="3600" dirty="0">
                <a:solidFill>
                  <a:srgbClr val="FF0000"/>
                </a:solidFill>
              </a:rPr>
              <a:t>market share at 57 percent for the top 10,000 sites.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r>
              <a:rPr lang="en-US" sz="3600" dirty="0"/>
              <a:t>The </a:t>
            </a:r>
            <a:r>
              <a:rPr lang="en-US" sz="3600" dirty="0" smtClean="0"/>
              <a:t>service </a:t>
            </a:r>
            <a:r>
              <a:rPr lang="en-US" sz="3600" dirty="0" smtClean="0">
                <a:solidFill>
                  <a:srgbClr val="FF0000"/>
                </a:solidFill>
              </a:rPr>
              <a:t>BackendBattles.com</a:t>
            </a:r>
            <a:r>
              <a:rPr lang="en-US" sz="3600" dirty="0" smtClean="0"/>
              <a:t> </a:t>
            </a:r>
            <a:r>
              <a:rPr lang="en-US" sz="3600" dirty="0"/>
              <a:t>(</a:t>
            </a: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www.backendbattles.com/backend/Google_Analytics</a:t>
            </a:r>
            <a:r>
              <a:rPr lang="en-US" sz="3600" dirty="0" smtClean="0"/>
              <a:t>) sets </a:t>
            </a:r>
            <a:r>
              <a:rPr lang="en-US" sz="3600" dirty="0"/>
              <a:t>GA’s </a:t>
            </a:r>
            <a:r>
              <a:rPr lang="en-US" sz="3600" dirty="0">
                <a:solidFill>
                  <a:srgbClr val="FF0000"/>
                </a:solidFill>
              </a:rPr>
              <a:t>market share at 57 percent for the top 10,000 sites.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pPr algn="just"/>
            <a:r>
              <a:rPr lang="en-US" sz="3600" dirty="0">
                <a:solidFill>
                  <a:srgbClr val="FF0000"/>
                </a:solidFill>
              </a:rPr>
              <a:t>Analytics</a:t>
            </a:r>
            <a:r>
              <a:rPr lang="en-US" sz="3600" dirty="0"/>
              <a:t> works by using a </a:t>
            </a:r>
            <a:r>
              <a:rPr lang="en-US" sz="3600" dirty="0">
                <a:solidFill>
                  <a:srgbClr val="FF0000"/>
                </a:solidFill>
              </a:rPr>
              <a:t>JavaScript snippet </a:t>
            </a:r>
            <a:r>
              <a:rPr lang="en-US" sz="3600" dirty="0"/>
              <a:t>called the </a:t>
            </a:r>
            <a:r>
              <a:rPr lang="en-US" sz="3600" dirty="0">
                <a:solidFill>
                  <a:srgbClr val="FF0000"/>
                </a:solidFill>
              </a:rPr>
              <a:t>Google Analytics Tracking Code </a:t>
            </a:r>
            <a:r>
              <a:rPr lang="en-US" sz="3600" dirty="0"/>
              <a:t>(</a:t>
            </a:r>
            <a:r>
              <a:rPr lang="en-US" sz="3600" dirty="0" smtClean="0"/>
              <a:t>GATC) on </a:t>
            </a:r>
            <a:r>
              <a:rPr lang="en-US" sz="3600" dirty="0">
                <a:solidFill>
                  <a:srgbClr val="FF0000"/>
                </a:solidFill>
              </a:rPr>
              <a:t>individual pages </a:t>
            </a:r>
            <a:r>
              <a:rPr lang="en-US" sz="3600" dirty="0"/>
              <a:t>to implement a </a:t>
            </a:r>
            <a:r>
              <a:rPr lang="en-US" sz="3600" i="1" dirty="0">
                <a:solidFill>
                  <a:srgbClr val="FF0000"/>
                </a:solidFill>
              </a:rPr>
              <a:t>page tag.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When the </a:t>
            </a:r>
            <a:r>
              <a:rPr lang="en-US" dirty="0">
                <a:solidFill>
                  <a:srgbClr val="FF0000"/>
                </a:solidFill>
              </a:rPr>
              <a:t>page loads</a:t>
            </a:r>
            <a:r>
              <a:rPr lang="en-US" dirty="0"/>
              <a:t>, the </a:t>
            </a:r>
            <a:r>
              <a:rPr lang="en-US" dirty="0">
                <a:solidFill>
                  <a:srgbClr val="FF0000"/>
                </a:solidFill>
              </a:rPr>
              <a:t>JavaScript runs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creates a </a:t>
            </a:r>
            <a:r>
              <a:rPr lang="en-US" dirty="0">
                <a:solidFill>
                  <a:srgbClr val="FF0000"/>
                </a:solidFill>
              </a:rPr>
              <a:t>first-party browser cookie</a:t>
            </a:r>
            <a:r>
              <a:rPr lang="en-US" dirty="0"/>
              <a:t> that can be used to </a:t>
            </a:r>
            <a:r>
              <a:rPr lang="en-US" dirty="0">
                <a:solidFill>
                  <a:srgbClr val="FF0000"/>
                </a:solidFill>
              </a:rPr>
              <a:t>manage return visitors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perform tracking</a:t>
            </a:r>
            <a:r>
              <a:rPr lang="en-US" dirty="0"/>
              <a:t>, </a:t>
            </a:r>
            <a:r>
              <a:rPr lang="en-US" dirty="0" smtClean="0">
                <a:solidFill>
                  <a:srgbClr val="FF0000"/>
                </a:solidFill>
              </a:rPr>
              <a:t>test browser </a:t>
            </a:r>
            <a:r>
              <a:rPr lang="en-US" dirty="0">
                <a:solidFill>
                  <a:srgbClr val="FF0000"/>
                </a:solidFill>
              </a:rPr>
              <a:t>characteristics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request tracking </a:t>
            </a:r>
            <a:r>
              <a:rPr lang="en-US" dirty="0"/>
              <a:t>c</a:t>
            </a:r>
            <a:r>
              <a:rPr lang="en-US" dirty="0">
                <a:solidFill>
                  <a:srgbClr val="FF0000"/>
                </a:solidFill>
              </a:rPr>
              <a:t>od</a:t>
            </a:r>
            <a:r>
              <a:rPr lang="en-US" dirty="0"/>
              <a:t>e that identifies the location of the </a:t>
            </a:r>
            <a:r>
              <a:rPr lang="en-US" dirty="0">
                <a:solidFill>
                  <a:srgbClr val="FF0000"/>
                </a:solidFill>
              </a:rPr>
              <a:t>visito</a:t>
            </a:r>
            <a:r>
              <a:rPr lang="en-US" dirty="0"/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22747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5600" b="1" dirty="0"/>
              <a:t>Google Analytics </a:t>
            </a:r>
            <a:endParaRPr lang="en-US" sz="5600" b="1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GATC requests </a:t>
            </a:r>
            <a:r>
              <a:rPr lang="en-US" sz="3600" dirty="0"/>
              <a:t>and </a:t>
            </a:r>
            <a:r>
              <a:rPr lang="en-US" sz="3600" dirty="0">
                <a:solidFill>
                  <a:srgbClr val="FF0000"/>
                </a:solidFill>
              </a:rPr>
              <a:t>stores information </a:t>
            </a:r>
            <a:r>
              <a:rPr lang="en-US" sz="3600" dirty="0"/>
              <a:t>from the </a:t>
            </a:r>
            <a:r>
              <a:rPr lang="en-US" sz="3600" dirty="0">
                <a:solidFill>
                  <a:srgbClr val="FF0000"/>
                </a:solidFill>
              </a:rPr>
              <a:t>user’s account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The </a:t>
            </a:r>
            <a:r>
              <a:rPr lang="en-US" dirty="0"/>
              <a:t>code </a:t>
            </a:r>
            <a:r>
              <a:rPr lang="en-US" dirty="0">
                <a:solidFill>
                  <a:srgbClr val="FF0000"/>
                </a:solidFill>
              </a:rPr>
              <a:t>stored on the user’s system </a:t>
            </a:r>
            <a:r>
              <a:rPr lang="en-US" dirty="0"/>
              <a:t>acts</a:t>
            </a:r>
          </a:p>
          <a:p>
            <a:pPr marL="0" indent="0">
              <a:buNone/>
            </a:pPr>
            <a:r>
              <a:rPr lang="en-US" dirty="0" smtClean="0"/>
              <a:t>    like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beacon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collects visitor data </a:t>
            </a:r>
            <a:r>
              <a:rPr lang="en-US" dirty="0"/>
              <a:t>that it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sends </a:t>
            </a:r>
            <a:r>
              <a:rPr lang="en-US" dirty="0"/>
              <a:t>back to </a:t>
            </a:r>
            <a:r>
              <a:rPr lang="en-US" dirty="0">
                <a:solidFill>
                  <a:srgbClr val="FF0000"/>
                </a:solidFill>
              </a:rPr>
              <a:t>GA servers for </a:t>
            </a:r>
            <a:r>
              <a:rPr lang="en-US" dirty="0" smtClean="0">
                <a:solidFill>
                  <a:srgbClr val="FF0000"/>
                </a:solidFill>
              </a:rPr>
              <a:t>processing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455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498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64</cp:revision>
  <dcterms:created xsi:type="dcterms:W3CDTF">2006-08-16T00:00:00Z</dcterms:created>
  <dcterms:modified xsi:type="dcterms:W3CDTF">2022-10-10T05:45:24Z</dcterms:modified>
</cp:coreProperties>
</file>